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9" r:id="rId3"/>
    <p:sldId id="257" r:id="rId4"/>
    <p:sldId id="261" r:id="rId5"/>
    <p:sldId id="260" r:id="rId6"/>
    <p:sldId id="262" r:id="rId7"/>
    <p:sldId id="264" r:id="rId8"/>
    <p:sldId id="258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fld id="{BCA28D70-CC9A-43C3-8B6F-82C069FC9270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lvl="0"/>
            <a:r>
              <a:rPr lang="en-US"/>
              <a:t>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fld id="{ADF3C69A-D0A2-48D8-A3E9-C821CBEE1D4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55360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7EEC90E-21F2-4E1B-AB3E-001C8662E99A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05AD90-5673-40C6-94B7-B9CBF0DD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0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7E69B3-33AF-44B0-BD62-E01FD79BB08F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000223-B3CE-4C4B-8E50-D72FF61EC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3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EE59FE-A094-4252-A9BA-0A01FFC3DB22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3A81A4-C0D1-477D-93F0-A5142DADBB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956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A8ACEA9-073A-463B-A436-7077D67ECE62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1464F3-26EA-43C7-B6BD-9BEEECA7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7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F7FC2E8-1DCC-46E6-ADA1-CE1074F59174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292459-F86D-4E3B-AAD6-BC979E8C4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2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F7FC2E8-1DCC-46E6-ADA1-CE1074F59174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292459-F86D-4E3B-AAD6-BC979E8C4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0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FD7ACAB-15B3-4844-8AA6-E47BCEE031A6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CC8A80-B20F-405D-8591-3DD433B50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5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CE9E5CA-9BBC-42B3-A5A1-559D9A8F8085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9C6286-0F08-4F25-957D-4F5D4FF5C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2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BC71997-2B49-41EA-8478-68E1FDE2F015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64A94D-B7BB-4328-8519-36EB8A9DF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07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7910EF-BE47-4683-B981-D612E4B817DC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DB7B5D-1BE5-42FE-BD11-12ECE82D7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B9EEDC0-DC80-4AAE-99A1-E940C85553B0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458A19-BD8B-4924-87AE-40D485E94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6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3E895E8-B70D-4FF1-A765-A32A07E3822E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6BE6E0-500F-4A36-A5CD-4341DBF2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3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ADA3BD-7F5E-4E3F-8073-70D8A893DA4C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41A73B-F3BD-4B25-9BD3-022CAF06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9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10EB8E9-5884-44BE-9EB3-07BC62E36CA1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DF70D8-695A-44FD-8BFF-FC7FDFD32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A9A5448-C415-4BFA-9DBE-E5873B22B28C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45409F-45A7-428A-AB0C-ABBCC9884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8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1DA5707-1806-4C15-ACE7-67077A762D31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58B6EF-D883-4D52-ABCD-567350578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7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fld id="{1F7FC2E8-1DCC-46E6-ADA1-CE1074F59174}" type="datetime1">
              <a:rPr lang="en-US" smtClean="0"/>
              <a:pPr lvl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fld id="{32292459-F86D-4E3B-AAD6-BC979E8C4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hyperlink" Target="../Desktop/speech_20171125182110708.mp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6D36-B2F5-4F0F-8289-721F3B7B10A5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Smart Briquetting 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B2604-1BBF-447F-A33F-1A0A9F39E8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A monitoring and controlling system for </a:t>
            </a:r>
            <a:r>
              <a:rPr lang="en-US" sz="2400" dirty="0" err="1"/>
              <a:t>biothermic</a:t>
            </a:r>
            <a:r>
              <a:rPr lang="en-US" sz="2400" dirty="0"/>
              <a:t> process</a:t>
            </a:r>
            <a:r>
              <a:rPr lang="en-US" dirty="0"/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E0A2-1715-4A0C-AF91-1319A3D0A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3256" y="0"/>
            <a:ext cx="10018715" cy="1099630"/>
          </a:xfrm>
        </p:spPr>
        <p:txBody>
          <a:bodyPr/>
          <a:lstStyle/>
          <a:p>
            <a:pPr lvl="0"/>
            <a:r>
              <a:rPr lang="en-US"/>
              <a:t>System Architecture</a:t>
            </a:r>
            <a:endParaRPr lang="en-SE"/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B535CAA7-D178-4CF8-8992-434741F7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90774"/>
            <a:ext cx="9529904" cy="5376233"/>
          </a:xfrm>
          <a:prstGeom prst="rect">
            <a:avLst/>
          </a:prstGeom>
          <a:solidFill>
            <a:srgbClr val="FFFFFF"/>
          </a:solidFill>
          <a:ln w="76196" cap="sq">
            <a:solidFill>
              <a:srgbClr val="EAEAEA"/>
            </a:solidFill>
            <a:prstDash val="solid"/>
            <a:miter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B6A1-D379-4BC7-8272-0A501FE965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1144" y="0"/>
            <a:ext cx="10018715" cy="1752603"/>
          </a:xfrm>
        </p:spPr>
        <p:txBody>
          <a:bodyPr/>
          <a:lstStyle/>
          <a:p>
            <a:pPr lvl="0"/>
            <a:r>
              <a:rPr lang="en-US"/>
              <a:t>Users access to cockpit !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D2FD-0DD6-4808-BB9F-1D462E864693}"/>
              </a:ext>
            </a:extLst>
          </p:cNvPr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C03A-55A2-4B91-8134-62A04CF2D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3099" y="10758"/>
            <a:ext cx="10018715" cy="1752603"/>
          </a:xfrm>
        </p:spPr>
        <p:txBody>
          <a:bodyPr/>
          <a:lstStyle/>
          <a:p>
            <a:pPr lvl="0"/>
            <a:r>
              <a:rPr lang="en-US" dirty="0"/>
              <a:t>Lets make it Armani  </a:t>
            </a:r>
            <a:endParaRPr lang="en-SE" dirty="0"/>
          </a:p>
        </p:txBody>
      </p:sp>
      <p:pic>
        <p:nvPicPr>
          <p:cNvPr id="5" name="AR">
            <a:hlinkClick r:id="" action="ppaction://media"/>
            <a:extLst>
              <a:ext uri="{FF2B5EF4-FFF2-40B4-BE49-F238E27FC236}">
                <a16:creationId xmlns:a16="http://schemas.microsoft.com/office/drawing/2014/main" id="{36355730-F1DA-4ECB-8055-165C7559398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4258" y="1452951"/>
            <a:ext cx="7401261" cy="4163708"/>
          </a:xfrm>
        </p:spPr>
      </p:pic>
      <p:pic>
        <p:nvPicPr>
          <p:cNvPr id="4" name="Picture 2" descr="Image result for wink emoji">
            <a:extLst>
              <a:ext uri="{FF2B5EF4-FFF2-40B4-BE49-F238E27FC236}">
                <a16:creationId xmlns:a16="http://schemas.microsoft.com/office/drawing/2014/main" id="{86012F7F-699D-4382-8915-5787146B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8336" y="333559"/>
            <a:ext cx="1028700" cy="10287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4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A7F1-7905-4DA1-A81C-8064DFA05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330" y="0"/>
            <a:ext cx="10018715" cy="1752603"/>
          </a:xfrm>
        </p:spPr>
        <p:txBody>
          <a:bodyPr/>
          <a:lstStyle/>
          <a:p>
            <a:r>
              <a:rPr lang="en-US" dirty="0"/>
              <a:t>Lets ask Siri….</a:t>
            </a:r>
          </a:p>
        </p:txBody>
      </p:sp>
      <p:pic>
        <p:nvPicPr>
          <p:cNvPr id="1026" name="Picture 2" descr="Image result for siri gif">
            <a:extLst>
              <a:ext uri="{FF2B5EF4-FFF2-40B4-BE49-F238E27FC236}">
                <a16:creationId xmlns:a16="http://schemas.microsoft.com/office/drawing/2014/main" id="{62C8ADA8-C262-4C1B-8DD8-819F4A7FF6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50" y="2492603"/>
            <a:ext cx="1219985" cy="12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siri gif">
            <a:hlinkClick r:id="rId4" action="ppaction://hlinkfile"/>
            <a:extLst>
              <a:ext uri="{FF2B5EF4-FFF2-40B4-BE49-F238E27FC236}">
                <a16:creationId xmlns:a16="http://schemas.microsoft.com/office/drawing/2014/main" id="{D149A3ED-DD47-4387-85D4-25DACC67C3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38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iri Reply">
            <a:hlinkClick r:id="" action="ppaction://media"/>
            <a:extLst>
              <a:ext uri="{FF2B5EF4-FFF2-40B4-BE49-F238E27FC236}">
                <a16:creationId xmlns:a16="http://schemas.microsoft.com/office/drawing/2014/main" id="{896AAA9E-5737-4BED-96C3-BC5F9BE0E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3137F-3770-4BB1-929C-4A0F5843E7D2}"/>
              </a:ext>
            </a:extLst>
          </p:cNvPr>
          <p:cNvSpPr txBox="1"/>
          <p:nvPr/>
        </p:nvSpPr>
        <p:spPr>
          <a:xfrm>
            <a:off x="3121843" y="2488677"/>
            <a:ext cx="594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692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>
            <a:extLst>
              <a:ext uri="{FF2B5EF4-FFF2-40B4-BE49-F238E27FC236}">
                <a16:creationId xmlns:a16="http://schemas.microsoft.com/office/drawing/2014/main" id="{F6CDCACD-DC07-4D35-A34D-3D62FB947F10}"/>
              </a:ext>
            </a:extLst>
          </p:cNvPr>
          <p:cNvGrpSpPr/>
          <p:nvPr/>
        </p:nvGrpSpPr>
        <p:grpSpPr>
          <a:xfrm>
            <a:off x="150811" y="0"/>
            <a:ext cx="2436812" cy="6858000"/>
            <a:chOff x="150811" y="0"/>
            <a:chExt cx="2436812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E8211A23-68EE-4505-B333-D305D2F6126A}"/>
                </a:ext>
              </a:extLst>
            </p:cNvPr>
            <p:cNvSpPr/>
            <p:nvPr/>
          </p:nvSpPr>
          <p:spPr>
            <a:xfrm>
              <a:off x="457200" y="0"/>
              <a:ext cx="1122361" cy="53292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7"/>
                <a:gd name="f4" fmla="val 3357"/>
                <a:gd name="f5" fmla="val 3330"/>
                <a:gd name="f6" fmla="val 156"/>
                <a:gd name="f7" fmla="val 547"/>
                <a:gd name="f8" fmla="*/ f0 1 707"/>
                <a:gd name="f9" fmla="*/ f1 1 3357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7"/>
                <a:gd name="f16" fmla="*/ f13 1 3357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7" h="3357">
                  <a:moveTo>
                    <a:pt x="f2" y="f5"/>
                  </a:moveTo>
                  <a:lnTo>
                    <a:pt x="f6" y="f4"/>
                  </a:lnTo>
                  <a:lnTo>
                    <a:pt x="f3" y="f2"/>
                  </a:lnTo>
                  <a:lnTo>
                    <a:pt x="f7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30ACEC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5435DAD2-CE4E-423E-BD04-9DFC6E70596C}"/>
                </a:ext>
              </a:extLst>
            </p:cNvPr>
            <p:cNvSpPr/>
            <p:nvPr/>
          </p:nvSpPr>
          <p:spPr>
            <a:xfrm>
              <a:off x="150811" y="0"/>
              <a:ext cx="1117597" cy="52768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4"/>
                <a:gd name="f4" fmla="val 3324"/>
                <a:gd name="f5" fmla="val 545"/>
                <a:gd name="f6" fmla="val 3300"/>
                <a:gd name="f7" fmla="val 157"/>
                <a:gd name="f8" fmla="*/ f0 1 704"/>
                <a:gd name="f9" fmla="*/ f1 1 3324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4"/>
                <a:gd name="f16" fmla="*/ f13 1 3324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4" h="3324">
                  <a:moveTo>
                    <a:pt x="f3" y="f2"/>
                  </a:moveTo>
                  <a:lnTo>
                    <a:pt x="f5" y="f2"/>
                  </a:lnTo>
                  <a:lnTo>
                    <a:pt x="f2" y="f6"/>
                  </a:lnTo>
                  <a:lnTo>
                    <a:pt x="f7" y="f4"/>
                  </a:lnTo>
                  <a:lnTo>
                    <a:pt x="f3" y="f2"/>
                  </a:lnTo>
                  <a:close/>
                </a:path>
              </a:pathLst>
            </a:custGeom>
            <a:solidFill>
              <a:srgbClr val="595959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412D7F7-D69A-4A92-9991-809C9E142651}"/>
                </a:ext>
              </a:extLst>
            </p:cNvPr>
            <p:cNvSpPr/>
            <p:nvPr/>
          </p:nvSpPr>
          <p:spPr>
            <a:xfrm>
              <a:off x="150811" y="5238753"/>
              <a:ext cx="1228725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74"/>
                <a:gd name="f4" fmla="val 1020"/>
                <a:gd name="f5" fmla="val 740"/>
                <a:gd name="f6" fmla="*/ f0 1 774"/>
                <a:gd name="f7" fmla="*/ f1 1 1020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774"/>
                <a:gd name="f14" fmla="*/ f11 1 1020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774" h="1020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262626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62ACC1D-5CD0-4118-A878-D50B58D702DB}"/>
                </a:ext>
              </a:extLst>
            </p:cNvPr>
            <p:cNvSpPr/>
            <p:nvPr/>
          </p:nvSpPr>
          <p:spPr>
            <a:xfrm>
              <a:off x="457200" y="5291139"/>
              <a:ext cx="1495428" cy="15668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42"/>
                <a:gd name="f4" fmla="val 987"/>
                <a:gd name="f5" fmla="val 909"/>
                <a:gd name="f6" fmla="*/ f0 1 942"/>
                <a:gd name="f7" fmla="*/ f1 1 987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942"/>
                <a:gd name="f14" fmla="*/ f11 1 987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42" h="987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0C5A82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FD00862-5439-42AA-A86E-5376569BB622}"/>
                </a:ext>
              </a:extLst>
            </p:cNvPr>
            <p:cNvSpPr/>
            <p:nvPr/>
          </p:nvSpPr>
          <p:spPr>
            <a:xfrm>
              <a:off x="457200" y="5286375"/>
              <a:ext cx="2130423" cy="15716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2"/>
                <a:gd name="f4" fmla="val 990"/>
                <a:gd name="f5" fmla="val 3"/>
                <a:gd name="f6" fmla="val 942"/>
                <a:gd name="f7" fmla="val 156"/>
                <a:gd name="f8" fmla="val 27"/>
                <a:gd name="f9" fmla="*/ f0 1 1342"/>
                <a:gd name="f10" fmla="*/ f1 1 99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1342"/>
                <a:gd name="f17" fmla="*/ f14 1 99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342" h="990">
                  <a:moveTo>
                    <a:pt x="f2" y="f5"/>
                  </a:moveTo>
                  <a:lnTo>
                    <a:pt x="f6" y="f4"/>
                  </a:lnTo>
                  <a:lnTo>
                    <a:pt x="f3" y="f4"/>
                  </a:lnTo>
                  <a:lnTo>
                    <a:pt x="f7" y="f8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1287C3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A1271413-3439-4241-A397-46B08E688A90}"/>
                </a:ext>
              </a:extLst>
            </p:cNvPr>
            <p:cNvSpPr/>
            <p:nvPr/>
          </p:nvSpPr>
          <p:spPr>
            <a:xfrm>
              <a:off x="150811" y="5238753"/>
              <a:ext cx="1695453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68"/>
                <a:gd name="f4" fmla="val 1020"/>
                <a:gd name="f5" fmla="val 184"/>
                <a:gd name="f6" fmla="val 60"/>
                <a:gd name="f7" fmla="val 154"/>
                <a:gd name="f8" fmla="val 27"/>
                <a:gd name="f9" fmla="val 157"/>
                <a:gd name="f10" fmla="val 24"/>
                <a:gd name="f11" fmla="val 774"/>
                <a:gd name="f12" fmla="*/ f0 1 1068"/>
                <a:gd name="f13" fmla="*/ f1 1 1020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068"/>
                <a:gd name="f20" fmla="*/ f17 1 1020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068" h="1020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8"/>
                  </a:lnTo>
                  <a:lnTo>
                    <a:pt x="f9" y="f10"/>
                  </a:lnTo>
                  <a:lnTo>
                    <a:pt x="f7" y="f10"/>
                  </a:lnTo>
                  <a:lnTo>
                    <a:pt x="f2" y="f2"/>
                  </a:lnTo>
                  <a:lnTo>
                    <a:pt x="f2" y="f2"/>
                  </a:lnTo>
                  <a:lnTo>
                    <a:pt x="f11" y="f4"/>
                  </a:lnTo>
                  <a:lnTo>
                    <a:pt x="f3" y="f4"/>
                  </a:lnTo>
                  <a:close/>
                </a:path>
              </a:pathLst>
            </a:custGeom>
            <a:solidFill>
              <a:srgbClr val="404040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" name="Rectangle 79">
            <a:extLst>
              <a:ext uri="{FF2B5EF4-FFF2-40B4-BE49-F238E27FC236}">
                <a16:creationId xmlns:a16="http://schemas.microsoft.com/office/drawing/2014/main" id="{E1E1B671-8967-4A57-9065-CFCAB871365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55B3F"/>
          </a:solid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10" name="Picture 2" descr="https://shareitsfunny.com/wp-content/uploads/2016/04/needle-in-a-haystack.jpg">
            <a:extLst>
              <a:ext uri="{FF2B5EF4-FFF2-40B4-BE49-F238E27FC236}">
                <a16:creationId xmlns:a16="http://schemas.microsoft.com/office/drawing/2014/main" id="{B93C705C-A3A5-4CC5-ACD9-9EFA6B0E38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25455" r="1" b="25502"/>
          <a:stretch>
            <a:fillRect/>
          </a:stretch>
        </p:blipFill>
        <p:spPr>
          <a:xfrm>
            <a:off x="643463" y="643463"/>
            <a:ext cx="10905070" cy="5571064"/>
          </a:xfrm>
        </p:spPr>
      </p:pic>
      <p:sp>
        <p:nvSpPr>
          <p:cNvPr id="11" name="Rectangle 81">
            <a:extLst>
              <a:ext uri="{FF2B5EF4-FFF2-40B4-BE49-F238E27FC236}">
                <a16:creationId xmlns:a16="http://schemas.microsoft.com/office/drawing/2014/main" id="{70783BC4-34BD-41D8-BA7B-BA0ACE741CA7}"/>
              </a:ext>
            </a:extLst>
          </p:cNvPr>
          <p:cNvSpPr>
            <a:spLocks noMove="1" noResize="1"/>
          </p:cNvSpPr>
          <p:nvPr/>
        </p:nvSpPr>
        <p:spPr>
          <a:xfrm>
            <a:off x="477015" y="480060"/>
            <a:ext cx="11237976" cy="5897880"/>
          </a:xfrm>
          <a:prstGeom prst="rect">
            <a:avLst/>
          </a:prstGeom>
          <a:noFill/>
          <a:ln w="15873" cap="rnd">
            <a:solidFill>
              <a:srgbClr val="FFFFFF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briquettes material">
            <a:extLst>
              <a:ext uri="{FF2B5EF4-FFF2-40B4-BE49-F238E27FC236}">
                <a16:creationId xmlns:a16="http://schemas.microsoft.com/office/drawing/2014/main" id="{C174E40F-91E1-4937-AD2C-721DB86418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7" r="11951" b="4"/>
          <a:stretch>
            <a:fillRect/>
          </a:stretch>
        </p:blipFill>
        <p:spPr>
          <a:xfrm>
            <a:off x="1641018" y="1069518"/>
            <a:ext cx="3102431" cy="1747482"/>
          </a:xfrm>
          <a:prstGeom prst="rect">
            <a:avLst/>
          </a:prstGeom>
          <a:noFill/>
          <a:ln w="38103" cap="rnd">
            <a:solidFill>
              <a:srgbClr val="CDD0D1"/>
            </a:solidFill>
            <a:prstDash val="solid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513437-F1E7-4D8F-8BA6-0EEB2D9B5F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4303" y="685800"/>
            <a:ext cx="6438720" cy="1185336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Let’s talk about ‘Briquette’</a:t>
            </a:r>
          </a:p>
        </p:txBody>
      </p:sp>
      <p:pic>
        <p:nvPicPr>
          <p:cNvPr id="3" name="Content Placeholder 2" descr="Image result for 'briquette">
            <a:extLst>
              <a:ext uri="{FF2B5EF4-FFF2-40B4-BE49-F238E27FC236}">
                <a16:creationId xmlns:a16="http://schemas.microsoft.com/office/drawing/2014/main" id="{C5F6FD65-55AF-40F3-9151-0FED6A2AEF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 l="2206" r="2659" b="1"/>
          <a:stretch>
            <a:fillRect/>
          </a:stretch>
        </p:blipFill>
        <p:spPr>
          <a:xfrm>
            <a:off x="1641018" y="2817010"/>
            <a:ext cx="3102431" cy="2816352"/>
          </a:xfrm>
          <a:ln w="38103">
            <a:solidFill>
              <a:srgbClr val="CDD0D1"/>
            </a:solidFill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06B4628-F2AF-45BE-B955-B2B66A98E494}"/>
              </a:ext>
            </a:extLst>
          </p:cNvPr>
          <p:cNvSpPr txBox="1"/>
          <p:nvPr/>
        </p:nvSpPr>
        <p:spPr>
          <a:xfrm>
            <a:off x="5064303" y="2035728"/>
            <a:ext cx="6438720" cy="260729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just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A briquette (or briquet) is a compressed block of coal dust or other combustible biomass material such as charcoal, sawdust, wood chips, peat, or paper used for fuel and kindling to start a fire. The term comes from the French language and is related to brick.</a:t>
            </a: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-Wikipedia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5C90D2E-8093-40FA-8666-F8CEE151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723" y="3893314"/>
            <a:ext cx="3371292" cy="2520040"/>
          </a:xfrm>
          <a:prstGeom prst="rect">
            <a:avLst/>
          </a:prstGeom>
          <a:noFill/>
          <a:ln w="38103" cap="rnd">
            <a:solidFill>
              <a:srgbClr val="CDD0D1"/>
            </a:solidFill>
            <a:prstDash val="solid"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C682ADB9-AEB3-4219-8168-4EA67759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23" y="1361038"/>
            <a:ext cx="3371292" cy="2334618"/>
          </a:xfrm>
          <a:prstGeom prst="rect">
            <a:avLst/>
          </a:prstGeom>
          <a:noFill/>
          <a:ln w="38103" cap="rnd">
            <a:solidFill>
              <a:srgbClr val="CDD0D1"/>
            </a:solidFill>
            <a:prstDash val="solid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340CB1-7345-425C-B93E-7B86E3639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4308" y="484741"/>
            <a:ext cx="5747781" cy="1752603"/>
          </a:xfrm>
        </p:spPr>
        <p:txBody>
          <a:bodyPr/>
          <a:lstStyle/>
          <a:p>
            <a:pPr lvl="0"/>
            <a:r>
              <a:rPr lang="en-US" sz="4400" dirty="0"/>
              <a:t>Uses of Briquettes</a:t>
            </a:r>
            <a:endParaRPr lang="en-SE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A69CA8-F3A1-4FE1-933B-2644E0D73332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1484308" y="2571079"/>
            <a:ext cx="5747781" cy="3220128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en-US" dirty="0"/>
              <a:t>U</a:t>
            </a:r>
            <a:r>
              <a:rPr lang="en-SE" dirty="0"/>
              <a:t>sing </a:t>
            </a:r>
            <a:r>
              <a:rPr lang="en-US" dirty="0"/>
              <a:t>as </a:t>
            </a:r>
            <a:r>
              <a:rPr lang="en-SE" dirty="0"/>
              <a:t>fuel for steam generation and heating</a:t>
            </a:r>
            <a:r>
              <a:rPr lang="en-US" dirty="0"/>
              <a:t> of boilers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winter heating in cold areas and in restaurants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Heating Green houses , Nurseries and Chicken coops.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Bedding or litter for farm animals</a:t>
            </a:r>
          </a:p>
          <a:p>
            <a:pPr lvl="0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S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59DB-F368-403D-A658-BF86B0D53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8802" y="-3328"/>
            <a:ext cx="10018715" cy="1752603"/>
          </a:xfrm>
        </p:spPr>
        <p:txBody>
          <a:bodyPr/>
          <a:lstStyle/>
          <a:p>
            <a:pPr lvl="0"/>
            <a:r>
              <a:rPr lang="en-US" dirty="0"/>
              <a:t>Why Briquetting?</a:t>
            </a:r>
            <a:endParaRPr lang="en-SE" dirty="0"/>
          </a:p>
        </p:txBody>
      </p:sp>
      <p:pic>
        <p:nvPicPr>
          <p:cNvPr id="3" name="Content Placeholder 2" descr="Image result for co2 emission reduction">
            <a:extLst>
              <a:ext uri="{FF2B5EF4-FFF2-40B4-BE49-F238E27FC236}">
                <a16:creationId xmlns:a16="http://schemas.microsoft.com/office/drawing/2014/main" id="{D6E6F45D-0DAD-4013-A4CF-372C8FDAD7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57311" y="3969539"/>
            <a:ext cx="2066363" cy="1545704"/>
          </a:xfrm>
          <a:effectLst>
            <a:outerShdw dist="38098" dir="7799737" algn="tl">
              <a:srgbClr val="000000">
                <a:alpha val="40000"/>
              </a:srgbClr>
            </a:outerShdw>
          </a:effectLst>
        </p:spPr>
      </p:pic>
      <p:pic>
        <p:nvPicPr>
          <p:cNvPr id="4" name="Picture 6" descr="Image result for landfill reduction">
            <a:extLst>
              <a:ext uri="{FF2B5EF4-FFF2-40B4-BE49-F238E27FC236}">
                <a16:creationId xmlns:a16="http://schemas.microsoft.com/office/drawing/2014/main" id="{A1BB200D-A7F9-420F-8EC2-02024621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93454" y="1800197"/>
            <a:ext cx="1850992" cy="1844216"/>
          </a:xfrm>
          <a:prstGeom prst="rect">
            <a:avLst/>
          </a:prstGeom>
          <a:noFill/>
          <a:ln cap="rnd">
            <a:noFill/>
          </a:ln>
          <a:effectLst>
            <a:outerShdw dist="38098" dir="7799737" algn="tl">
              <a:srgbClr val="000000">
                <a:alpha val="40000"/>
              </a:srgbClr>
            </a:outerShdw>
          </a:effectLst>
        </p:spPr>
      </p:pic>
      <p:pic>
        <p:nvPicPr>
          <p:cNvPr id="5" name="Picture 8" descr="Image result for landfill reduction">
            <a:extLst>
              <a:ext uri="{FF2B5EF4-FFF2-40B4-BE49-F238E27FC236}">
                <a16:creationId xmlns:a16="http://schemas.microsoft.com/office/drawing/2014/main" id="{5DD28A6E-F7F3-4660-A80C-AACB08485E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11709" y="3983544"/>
            <a:ext cx="1547183" cy="1547183"/>
          </a:xfrm>
          <a:prstGeom prst="rect">
            <a:avLst/>
          </a:prstGeom>
          <a:noFill/>
          <a:ln cap="rnd">
            <a:noFill/>
          </a:ln>
          <a:effectLst>
            <a:outerShdw dist="38098" dir="7799737" algn="tl">
              <a:srgbClr val="000000">
                <a:alpha val="40000"/>
              </a:srgbClr>
            </a:outerShdw>
          </a:effec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AF8190C-2185-4E67-94F2-C63CE9B6FB9E}"/>
              </a:ext>
            </a:extLst>
          </p:cNvPr>
          <p:cNvSpPr txBox="1"/>
          <p:nvPr/>
        </p:nvSpPr>
        <p:spPr>
          <a:xfrm>
            <a:off x="1551773" y="1749274"/>
            <a:ext cx="6438720" cy="260729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just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A408D73-E866-4D04-B7D1-1E9C9E7CEE20}"/>
              </a:ext>
            </a:extLst>
          </p:cNvPr>
          <p:cNvSpPr txBox="1"/>
          <p:nvPr/>
        </p:nvSpPr>
        <p:spPr>
          <a:xfrm>
            <a:off x="1448802" y="1621761"/>
            <a:ext cx="6618573" cy="2862318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Reduces cost substantially 30-40% (vs. coal)</a:t>
            </a:r>
          </a:p>
          <a:p>
            <a:pPr marL="285750" marR="0" lvl="0" indent="-28575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Reduces CO2 emission 15-40% (vs. coal)</a:t>
            </a:r>
          </a:p>
          <a:p>
            <a:pPr marL="285750" marR="0" lvl="0" indent="-28575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Reduces landfill and bio waste</a:t>
            </a:r>
          </a:p>
          <a:p>
            <a:pPr marL="285750" marR="0" lvl="0" indent="-28575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Less dependency on fossil fuel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orbel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SE" sz="1800" b="0" i="0" u="none" strike="noStrike" kern="1200" cap="none" spc="0" baseline="0" dirty="0">
              <a:solidFill>
                <a:srgbClr val="000000"/>
              </a:solidFill>
              <a:uFillTx/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42E5-4784-4E91-8367-FD625103B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209" y="121881"/>
            <a:ext cx="10018715" cy="1752603"/>
          </a:xfrm>
        </p:spPr>
        <p:txBody>
          <a:bodyPr/>
          <a:lstStyle/>
          <a:p>
            <a:pPr lvl="0"/>
            <a:r>
              <a:rPr lang="en-US" dirty="0"/>
              <a:t>How it is done…..</a:t>
            </a:r>
            <a:endParaRPr lang="en-SE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64DC89D-7FE6-43F9-B32B-152229E2C7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79993" y="1775013"/>
            <a:ext cx="6271030" cy="36929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>
            <a:extLst>
              <a:ext uri="{FF2B5EF4-FFF2-40B4-BE49-F238E27FC236}">
                <a16:creationId xmlns:a16="http://schemas.microsoft.com/office/drawing/2014/main" id="{155A2C5F-C5B3-46ED-B098-89BF36B71EF6}"/>
              </a:ext>
            </a:extLst>
          </p:cNvPr>
          <p:cNvGrpSpPr/>
          <p:nvPr/>
        </p:nvGrpSpPr>
        <p:grpSpPr>
          <a:xfrm>
            <a:off x="150811" y="0"/>
            <a:ext cx="2436812" cy="6858000"/>
            <a:chOff x="150811" y="0"/>
            <a:chExt cx="2436812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9324758-7527-4B6B-85C8-7F406E3BBB86}"/>
                </a:ext>
              </a:extLst>
            </p:cNvPr>
            <p:cNvSpPr/>
            <p:nvPr/>
          </p:nvSpPr>
          <p:spPr>
            <a:xfrm>
              <a:off x="457200" y="0"/>
              <a:ext cx="1122361" cy="53292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7"/>
                <a:gd name="f4" fmla="val 3357"/>
                <a:gd name="f5" fmla="val 3330"/>
                <a:gd name="f6" fmla="val 156"/>
                <a:gd name="f7" fmla="val 547"/>
                <a:gd name="f8" fmla="*/ f0 1 707"/>
                <a:gd name="f9" fmla="*/ f1 1 3357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7"/>
                <a:gd name="f16" fmla="*/ f13 1 3357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7" h="3357">
                  <a:moveTo>
                    <a:pt x="f2" y="f5"/>
                  </a:moveTo>
                  <a:lnTo>
                    <a:pt x="f6" y="f4"/>
                  </a:lnTo>
                  <a:lnTo>
                    <a:pt x="f3" y="f2"/>
                  </a:lnTo>
                  <a:lnTo>
                    <a:pt x="f7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30ACEC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809F46CD-9DFF-4DA5-8083-D93E5D15A0DF}"/>
                </a:ext>
              </a:extLst>
            </p:cNvPr>
            <p:cNvSpPr/>
            <p:nvPr/>
          </p:nvSpPr>
          <p:spPr>
            <a:xfrm>
              <a:off x="150811" y="0"/>
              <a:ext cx="1117597" cy="52768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4"/>
                <a:gd name="f4" fmla="val 3324"/>
                <a:gd name="f5" fmla="val 545"/>
                <a:gd name="f6" fmla="val 3300"/>
                <a:gd name="f7" fmla="val 157"/>
                <a:gd name="f8" fmla="*/ f0 1 704"/>
                <a:gd name="f9" fmla="*/ f1 1 3324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4"/>
                <a:gd name="f16" fmla="*/ f13 1 3324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4" h="3324">
                  <a:moveTo>
                    <a:pt x="f3" y="f2"/>
                  </a:moveTo>
                  <a:lnTo>
                    <a:pt x="f5" y="f2"/>
                  </a:lnTo>
                  <a:lnTo>
                    <a:pt x="f2" y="f6"/>
                  </a:lnTo>
                  <a:lnTo>
                    <a:pt x="f7" y="f4"/>
                  </a:lnTo>
                  <a:lnTo>
                    <a:pt x="f3" y="f2"/>
                  </a:lnTo>
                  <a:close/>
                </a:path>
              </a:pathLst>
            </a:custGeom>
            <a:solidFill>
              <a:srgbClr val="595959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D0DCDD4-6E71-4022-93B6-74AFDEAB7C0A}"/>
                </a:ext>
              </a:extLst>
            </p:cNvPr>
            <p:cNvSpPr/>
            <p:nvPr/>
          </p:nvSpPr>
          <p:spPr>
            <a:xfrm>
              <a:off x="150811" y="5238753"/>
              <a:ext cx="1228725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74"/>
                <a:gd name="f4" fmla="val 1020"/>
                <a:gd name="f5" fmla="val 740"/>
                <a:gd name="f6" fmla="*/ f0 1 774"/>
                <a:gd name="f7" fmla="*/ f1 1 1020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774"/>
                <a:gd name="f14" fmla="*/ f11 1 1020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774" h="1020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262626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4ED8F22-DFE1-4D98-9010-0913748BE319}"/>
                </a:ext>
              </a:extLst>
            </p:cNvPr>
            <p:cNvSpPr/>
            <p:nvPr/>
          </p:nvSpPr>
          <p:spPr>
            <a:xfrm>
              <a:off x="457200" y="5291139"/>
              <a:ext cx="1495428" cy="15668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42"/>
                <a:gd name="f4" fmla="val 987"/>
                <a:gd name="f5" fmla="val 909"/>
                <a:gd name="f6" fmla="*/ f0 1 942"/>
                <a:gd name="f7" fmla="*/ f1 1 987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942"/>
                <a:gd name="f14" fmla="*/ f11 1 987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42" h="987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0C5A82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A8000AE6-CC84-48B6-B358-F1379A103BAB}"/>
                </a:ext>
              </a:extLst>
            </p:cNvPr>
            <p:cNvSpPr/>
            <p:nvPr/>
          </p:nvSpPr>
          <p:spPr>
            <a:xfrm>
              <a:off x="457200" y="5286375"/>
              <a:ext cx="2130423" cy="15716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2"/>
                <a:gd name="f4" fmla="val 990"/>
                <a:gd name="f5" fmla="val 3"/>
                <a:gd name="f6" fmla="val 942"/>
                <a:gd name="f7" fmla="val 156"/>
                <a:gd name="f8" fmla="val 27"/>
                <a:gd name="f9" fmla="*/ f0 1 1342"/>
                <a:gd name="f10" fmla="*/ f1 1 99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1342"/>
                <a:gd name="f17" fmla="*/ f14 1 99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342" h="990">
                  <a:moveTo>
                    <a:pt x="f2" y="f5"/>
                  </a:moveTo>
                  <a:lnTo>
                    <a:pt x="f6" y="f4"/>
                  </a:lnTo>
                  <a:lnTo>
                    <a:pt x="f3" y="f4"/>
                  </a:lnTo>
                  <a:lnTo>
                    <a:pt x="f7" y="f8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1287C3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FB505963-84A1-437F-935F-D388EC0D9DB5}"/>
                </a:ext>
              </a:extLst>
            </p:cNvPr>
            <p:cNvSpPr/>
            <p:nvPr/>
          </p:nvSpPr>
          <p:spPr>
            <a:xfrm>
              <a:off x="150811" y="5238753"/>
              <a:ext cx="1695453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68"/>
                <a:gd name="f4" fmla="val 1020"/>
                <a:gd name="f5" fmla="val 184"/>
                <a:gd name="f6" fmla="val 60"/>
                <a:gd name="f7" fmla="val 154"/>
                <a:gd name="f8" fmla="val 27"/>
                <a:gd name="f9" fmla="val 157"/>
                <a:gd name="f10" fmla="val 24"/>
                <a:gd name="f11" fmla="val 774"/>
                <a:gd name="f12" fmla="*/ f0 1 1068"/>
                <a:gd name="f13" fmla="*/ f1 1 1020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068"/>
                <a:gd name="f20" fmla="*/ f17 1 1020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068" h="1020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8"/>
                  </a:lnTo>
                  <a:lnTo>
                    <a:pt x="f9" y="f10"/>
                  </a:lnTo>
                  <a:lnTo>
                    <a:pt x="f7" y="f10"/>
                  </a:lnTo>
                  <a:lnTo>
                    <a:pt x="f2" y="f2"/>
                  </a:lnTo>
                  <a:lnTo>
                    <a:pt x="f2" y="f2"/>
                  </a:lnTo>
                  <a:lnTo>
                    <a:pt x="f11" y="f4"/>
                  </a:lnTo>
                  <a:lnTo>
                    <a:pt x="f3" y="f4"/>
                  </a:lnTo>
                  <a:close/>
                </a:path>
              </a:pathLst>
            </a:custGeom>
            <a:solidFill>
              <a:srgbClr val="404040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9" name="Group 30">
            <a:extLst>
              <a:ext uri="{FF2B5EF4-FFF2-40B4-BE49-F238E27FC236}">
                <a16:creationId xmlns:a16="http://schemas.microsoft.com/office/drawing/2014/main" id="{985C8B66-8126-452B-82C2-67710AFFF9FD}"/>
              </a:ext>
            </a:extLst>
          </p:cNvPr>
          <p:cNvGrpSpPr/>
          <p:nvPr/>
        </p:nvGrpSpPr>
        <p:grpSpPr>
          <a:xfrm>
            <a:off x="150811" y="0"/>
            <a:ext cx="2436812" cy="6858000"/>
            <a:chOff x="150811" y="0"/>
            <a:chExt cx="2436812" cy="685800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11D5353-8A73-4194-B6E1-3A09645658AA}"/>
                </a:ext>
              </a:extLst>
            </p:cNvPr>
            <p:cNvSpPr/>
            <p:nvPr/>
          </p:nvSpPr>
          <p:spPr>
            <a:xfrm>
              <a:off x="457200" y="0"/>
              <a:ext cx="1122361" cy="53292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7"/>
                <a:gd name="f4" fmla="val 3357"/>
                <a:gd name="f5" fmla="val 3330"/>
                <a:gd name="f6" fmla="val 156"/>
                <a:gd name="f7" fmla="val 547"/>
                <a:gd name="f8" fmla="*/ f0 1 707"/>
                <a:gd name="f9" fmla="*/ f1 1 3357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7"/>
                <a:gd name="f16" fmla="*/ f13 1 3357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7" h="3357">
                  <a:moveTo>
                    <a:pt x="f2" y="f5"/>
                  </a:moveTo>
                  <a:lnTo>
                    <a:pt x="f6" y="f4"/>
                  </a:lnTo>
                  <a:lnTo>
                    <a:pt x="f3" y="f2"/>
                  </a:lnTo>
                  <a:lnTo>
                    <a:pt x="f7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30ACEC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DFC0EEB-4F37-435A-A945-BAA2DC8C3873}"/>
                </a:ext>
              </a:extLst>
            </p:cNvPr>
            <p:cNvSpPr/>
            <p:nvPr/>
          </p:nvSpPr>
          <p:spPr>
            <a:xfrm>
              <a:off x="150811" y="0"/>
              <a:ext cx="1117597" cy="52768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4"/>
                <a:gd name="f4" fmla="val 3324"/>
                <a:gd name="f5" fmla="val 545"/>
                <a:gd name="f6" fmla="val 3300"/>
                <a:gd name="f7" fmla="val 157"/>
                <a:gd name="f8" fmla="*/ f0 1 704"/>
                <a:gd name="f9" fmla="*/ f1 1 3324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4"/>
                <a:gd name="f16" fmla="*/ f13 1 3324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4" h="3324">
                  <a:moveTo>
                    <a:pt x="f3" y="f2"/>
                  </a:moveTo>
                  <a:lnTo>
                    <a:pt x="f5" y="f2"/>
                  </a:lnTo>
                  <a:lnTo>
                    <a:pt x="f2" y="f6"/>
                  </a:lnTo>
                  <a:lnTo>
                    <a:pt x="f7" y="f4"/>
                  </a:lnTo>
                  <a:lnTo>
                    <a:pt x="f3" y="f2"/>
                  </a:lnTo>
                  <a:close/>
                </a:path>
              </a:pathLst>
            </a:custGeom>
            <a:solidFill>
              <a:srgbClr val="595959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5BA620E-A3B9-4593-A2A7-92D89EAF0DA3}"/>
                </a:ext>
              </a:extLst>
            </p:cNvPr>
            <p:cNvSpPr/>
            <p:nvPr/>
          </p:nvSpPr>
          <p:spPr>
            <a:xfrm>
              <a:off x="150811" y="5238753"/>
              <a:ext cx="1228725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74"/>
                <a:gd name="f4" fmla="val 1020"/>
                <a:gd name="f5" fmla="val 740"/>
                <a:gd name="f6" fmla="*/ f0 1 774"/>
                <a:gd name="f7" fmla="*/ f1 1 1020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774"/>
                <a:gd name="f14" fmla="*/ f11 1 1020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774" h="1020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262626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E967C2D-4481-433A-98FD-D69B60AE1E3F}"/>
                </a:ext>
              </a:extLst>
            </p:cNvPr>
            <p:cNvSpPr/>
            <p:nvPr/>
          </p:nvSpPr>
          <p:spPr>
            <a:xfrm>
              <a:off x="457200" y="5291139"/>
              <a:ext cx="1495428" cy="15668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42"/>
                <a:gd name="f4" fmla="val 987"/>
                <a:gd name="f5" fmla="val 909"/>
                <a:gd name="f6" fmla="*/ f0 1 942"/>
                <a:gd name="f7" fmla="*/ f1 1 987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942"/>
                <a:gd name="f14" fmla="*/ f11 1 987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42" h="987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0C5A82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5B2837-F2A1-4916-A488-82964F800A85}"/>
                </a:ext>
              </a:extLst>
            </p:cNvPr>
            <p:cNvSpPr/>
            <p:nvPr/>
          </p:nvSpPr>
          <p:spPr>
            <a:xfrm>
              <a:off x="457200" y="5286375"/>
              <a:ext cx="2130423" cy="15716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2"/>
                <a:gd name="f4" fmla="val 990"/>
                <a:gd name="f5" fmla="val 3"/>
                <a:gd name="f6" fmla="val 942"/>
                <a:gd name="f7" fmla="val 156"/>
                <a:gd name="f8" fmla="val 27"/>
                <a:gd name="f9" fmla="*/ f0 1 1342"/>
                <a:gd name="f10" fmla="*/ f1 1 99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1342"/>
                <a:gd name="f17" fmla="*/ f14 1 99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342" h="990">
                  <a:moveTo>
                    <a:pt x="f2" y="f5"/>
                  </a:moveTo>
                  <a:lnTo>
                    <a:pt x="f6" y="f4"/>
                  </a:lnTo>
                  <a:lnTo>
                    <a:pt x="f3" y="f4"/>
                  </a:lnTo>
                  <a:lnTo>
                    <a:pt x="f7" y="f8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1287C3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01CADB-9FDD-458A-B240-280E045E9E60}"/>
                </a:ext>
              </a:extLst>
            </p:cNvPr>
            <p:cNvSpPr/>
            <p:nvPr/>
          </p:nvSpPr>
          <p:spPr>
            <a:xfrm>
              <a:off x="150811" y="5238753"/>
              <a:ext cx="1695453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68"/>
                <a:gd name="f4" fmla="val 1020"/>
                <a:gd name="f5" fmla="val 184"/>
                <a:gd name="f6" fmla="val 60"/>
                <a:gd name="f7" fmla="val 154"/>
                <a:gd name="f8" fmla="val 27"/>
                <a:gd name="f9" fmla="val 157"/>
                <a:gd name="f10" fmla="val 24"/>
                <a:gd name="f11" fmla="val 774"/>
                <a:gd name="f12" fmla="*/ f0 1 1068"/>
                <a:gd name="f13" fmla="*/ f1 1 1020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068"/>
                <a:gd name="f20" fmla="*/ f17 1 1020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068" h="1020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8"/>
                  </a:lnTo>
                  <a:lnTo>
                    <a:pt x="f9" y="f10"/>
                  </a:lnTo>
                  <a:lnTo>
                    <a:pt x="f7" y="f10"/>
                  </a:lnTo>
                  <a:lnTo>
                    <a:pt x="f2" y="f2"/>
                  </a:lnTo>
                  <a:lnTo>
                    <a:pt x="f2" y="f2"/>
                  </a:lnTo>
                  <a:lnTo>
                    <a:pt x="f11" y="f4"/>
                  </a:lnTo>
                  <a:lnTo>
                    <a:pt x="f3" y="f4"/>
                  </a:lnTo>
                  <a:close/>
                </a:path>
              </a:pathLst>
            </a:custGeom>
            <a:solidFill>
              <a:srgbClr val="404040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B59C48E9-6135-4F7B-AF36-D74D0A59664B}"/>
              </a:ext>
            </a:extLst>
          </p:cNvPr>
          <p:cNvSpPr>
            <a:spLocks noMove="1" noResize="1"/>
          </p:cNvSpPr>
          <p:nvPr/>
        </p:nvSpPr>
        <p:spPr>
          <a:xfrm>
            <a:off x="796067" y="321731"/>
            <a:ext cx="11074197" cy="621453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074201"/>
              <a:gd name="f7" fmla="val 6214533"/>
              <a:gd name="f8" fmla="val 815396"/>
              <a:gd name="f9" fmla="val 1498193"/>
              <a:gd name="f10" fmla="val 4992543"/>
              <a:gd name="f11" fmla="val 141071"/>
              <a:gd name="f12" fmla="val 4106831"/>
              <a:gd name="f13" fmla="val 287521"/>
              <a:gd name="f14" fmla="val 3221118"/>
              <a:gd name="f15" fmla="val 433971"/>
              <a:gd name="f16" fmla="val 2335405"/>
              <a:gd name="f17" fmla="+- 0 0 -90"/>
              <a:gd name="f18" fmla="*/ f3 1 11074201"/>
              <a:gd name="f19" fmla="*/ f4 1 6214533"/>
              <a:gd name="f20" fmla="val f5"/>
              <a:gd name="f21" fmla="val f6"/>
              <a:gd name="f22" fmla="val f7"/>
              <a:gd name="f23" fmla="*/ f17 f0 1"/>
              <a:gd name="f24" fmla="+- f22 0 f20"/>
              <a:gd name="f25" fmla="+- f21 0 f20"/>
              <a:gd name="f26" fmla="*/ f23 1 f2"/>
              <a:gd name="f27" fmla="*/ f25 1 11074201"/>
              <a:gd name="f28" fmla="*/ f24 1 6214533"/>
              <a:gd name="f29" fmla="*/ 815396 f25 1"/>
              <a:gd name="f30" fmla="*/ 0 f24 1"/>
              <a:gd name="f31" fmla="*/ 11074201 f25 1"/>
              <a:gd name="f32" fmla="*/ 6214533 f24 1"/>
              <a:gd name="f33" fmla="*/ 1498193 f25 1"/>
              <a:gd name="f34" fmla="*/ 0 f25 1"/>
              <a:gd name="f35" fmla="*/ 4992543 f24 1"/>
              <a:gd name="f36" fmla="*/ 433971 f25 1"/>
              <a:gd name="f37" fmla="*/ 2335405 f24 1"/>
              <a:gd name="f38" fmla="+- f26 0 f1"/>
              <a:gd name="f39" fmla="*/ f29 1 11074201"/>
              <a:gd name="f40" fmla="*/ f30 1 6214533"/>
              <a:gd name="f41" fmla="*/ f31 1 11074201"/>
              <a:gd name="f42" fmla="*/ f32 1 6214533"/>
              <a:gd name="f43" fmla="*/ f33 1 11074201"/>
              <a:gd name="f44" fmla="*/ f34 1 11074201"/>
              <a:gd name="f45" fmla="*/ f35 1 6214533"/>
              <a:gd name="f46" fmla="*/ f36 1 11074201"/>
              <a:gd name="f47" fmla="*/ f37 1 6214533"/>
              <a:gd name="f48" fmla="*/ f20 1 f27"/>
              <a:gd name="f49" fmla="*/ f21 1 f27"/>
              <a:gd name="f50" fmla="*/ f20 1 f28"/>
              <a:gd name="f51" fmla="*/ f22 1 f28"/>
              <a:gd name="f52" fmla="*/ f39 1 f27"/>
              <a:gd name="f53" fmla="*/ f40 1 f28"/>
              <a:gd name="f54" fmla="*/ f41 1 f27"/>
              <a:gd name="f55" fmla="*/ f42 1 f28"/>
              <a:gd name="f56" fmla="*/ f43 1 f27"/>
              <a:gd name="f57" fmla="*/ f44 1 f27"/>
              <a:gd name="f58" fmla="*/ f45 1 f28"/>
              <a:gd name="f59" fmla="*/ f46 1 f27"/>
              <a:gd name="f60" fmla="*/ f47 1 f28"/>
              <a:gd name="f61" fmla="*/ f48 f18 1"/>
              <a:gd name="f62" fmla="*/ f49 f18 1"/>
              <a:gd name="f63" fmla="*/ f51 f19 1"/>
              <a:gd name="f64" fmla="*/ f50 f19 1"/>
              <a:gd name="f65" fmla="*/ f52 f18 1"/>
              <a:gd name="f66" fmla="*/ f53 f19 1"/>
              <a:gd name="f67" fmla="*/ f54 f18 1"/>
              <a:gd name="f68" fmla="*/ f55 f19 1"/>
              <a:gd name="f69" fmla="*/ f56 f18 1"/>
              <a:gd name="f70" fmla="*/ f57 f18 1"/>
              <a:gd name="f71" fmla="*/ f58 f19 1"/>
              <a:gd name="f72" fmla="*/ f59 f18 1"/>
              <a:gd name="f73" fmla="*/ f60 f1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65" y="f66"/>
              </a:cxn>
              <a:cxn ang="f38">
                <a:pos x="f67" y="f66"/>
              </a:cxn>
              <a:cxn ang="f38">
                <a:pos x="f67" y="f68"/>
              </a:cxn>
              <a:cxn ang="f38">
                <a:pos x="f69" y="f68"/>
              </a:cxn>
              <a:cxn ang="f38">
                <a:pos x="f70" y="f71"/>
              </a:cxn>
              <a:cxn ang="f38">
                <a:pos x="f72" y="f73"/>
              </a:cxn>
            </a:cxnLst>
            <a:rect l="f61" t="f64" r="f62" b="f63"/>
            <a:pathLst>
              <a:path w="11074201" h="6214533">
                <a:moveTo>
                  <a:pt x="f8" y="f5"/>
                </a:moveTo>
                <a:lnTo>
                  <a:pt x="f6" y="f5"/>
                </a:lnTo>
                <a:lnTo>
                  <a:pt x="f6" y="f7"/>
                </a:lnTo>
                <a:lnTo>
                  <a:pt x="f9" y="f7"/>
                </a:lnTo>
                <a:lnTo>
                  <a:pt x="f5" y="f10"/>
                </a:lnTo>
                <a:cubicBezTo>
                  <a:pt x="f11" y="f12"/>
                  <a:pt x="f13" y="f14"/>
                  <a:pt x="f15" y="f16"/>
                </a:cubicBezTo>
                <a:close/>
              </a:path>
            </a:pathLst>
          </a:custGeom>
          <a:solidFill>
            <a:srgbClr val="FFFFFF"/>
          </a:solidFill>
          <a:ln w="38103" cap="rnd">
            <a:solidFill>
              <a:srgbClr val="CDD0D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78F0245A-22D3-45DB-B34F-AE1FED0C73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18404" y="1000445"/>
            <a:ext cx="8946873" cy="4607643"/>
          </a:xfr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3381107D-C756-43FF-B8CC-DFB3D2DDED46}"/>
              </a:ext>
            </a:extLst>
          </p:cNvPr>
          <p:cNvSpPr txBox="1"/>
          <p:nvPr/>
        </p:nvSpPr>
        <p:spPr>
          <a:xfrm>
            <a:off x="4067443" y="4926567"/>
            <a:ext cx="5314949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Generic Briquetting Machine Schema</a:t>
            </a:r>
            <a:endParaRPr lang="en-SE" sz="1800" b="1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8B595AEE-FB4A-4E51-A652-5F2ECEECB7C6}"/>
              </a:ext>
            </a:extLst>
          </p:cNvPr>
          <p:cNvSpPr txBox="1"/>
          <p:nvPr/>
        </p:nvSpPr>
        <p:spPr>
          <a:xfrm>
            <a:off x="2390771" y="1472540"/>
            <a:ext cx="1114425" cy="64633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Input Bucket 1</a:t>
            </a:r>
            <a:endParaRPr lang="en-SE" sz="1800" b="0" i="0" u="none" strike="noStrike" kern="1200" cap="none" spc="0" baseline="0" dirty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0" name="TextBox 37">
            <a:extLst>
              <a:ext uri="{FF2B5EF4-FFF2-40B4-BE49-F238E27FC236}">
                <a16:creationId xmlns:a16="http://schemas.microsoft.com/office/drawing/2014/main" id="{9B9D9AFD-6A31-4FC3-99BC-716A148A0ACC}"/>
              </a:ext>
            </a:extLst>
          </p:cNvPr>
          <p:cNvSpPr txBox="1"/>
          <p:nvPr/>
        </p:nvSpPr>
        <p:spPr>
          <a:xfrm>
            <a:off x="3521473" y="2548222"/>
            <a:ext cx="1114425" cy="64633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Input Bucket 2</a:t>
            </a:r>
            <a:endParaRPr lang="en-SE" sz="18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id="{AEBD9D3C-271B-4BF6-9E06-84F1306868F1}"/>
              </a:ext>
            </a:extLst>
          </p:cNvPr>
          <p:cNvSpPr txBox="1"/>
          <p:nvPr/>
        </p:nvSpPr>
        <p:spPr>
          <a:xfrm>
            <a:off x="6013771" y="2330650"/>
            <a:ext cx="1272469" cy="307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Heating Fan</a:t>
            </a:r>
            <a:endParaRPr lang="en-SE" sz="1400" b="1" i="0" u="none" strike="noStrike" kern="1200" cap="none" spc="0" baseline="0" dirty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2" name="TextBox 40">
            <a:extLst>
              <a:ext uri="{FF2B5EF4-FFF2-40B4-BE49-F238E27FC236}">
                <a16:creationId xmlns:a16="http://schemas.microsoft.com/office/drawing/2014/main" id="{C6E468E4-36F9-49DC-9132-94FCFA2A61AE}"/>
              </a:ext>
            </a:extLst>
          </p:cNvPr>
          <p:cNvSpPr txBox="1"/>
          <p:nvPr/>
        </p:nvSpPr>
        <p:spPr>
          <a:xfrm>
            <a:off x="4635898" y="3998378"/>
            <a:ext cx="1114425" cy="307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Radiator</a:t>
            </a:r>
            <a:endParaRPr lang="en-SE" sz="1400" b="1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7945034-5810-43F3-BCBF-7A8928B8D4E0}"/>
              </a:ext>
            </a:extLst>
          </p:cNvPr>
          <p:cNvSpPr txBox="1"/>
          <p:nvPr/>
        </p:nvSpPr>
        <p:spPr>
          <a:xfrm>
            <a:off x="2487972" y="2132828"/>
            <a:ext cx="1419221" cy="307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Conveyor Belt</a:t>
            </a:r>
            <a:endParaRPr lang="en-SE" sz="14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576E99B3-1E93-4FA2-B30D-05DED060E7D2}"/>
              </a:ext>
            </a:extLst>
          </p:cNvPr>
          <p:cNvSpPr txBox="1"/>
          <p:nvPr/>
        </p:nvSpPr>
        <p:spPr>
          <a:xfrm>
            <a:off x="3670182" y="3181983"/>
            <a:ext cx="1419221" cy="307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Conveyor Belt</a:t>
            </a:r>
            <a:endParaRPr lang="en-SE" sz="1400" b="1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FFD63081-A1EA-4086-8039-9155D735F6BC}"/>
              </a:ext>
            </a:extLst>
          </p:cNvPr>
          <p:cNvSpPr txBox="1"/>
          <p:nvPr/>
        </p:nvSpPr>
        <p:spPr>
          <a:xfrm>
            <a:off x="7625108" y="2420809"/>
            <a:ext cx="1450869" cy="307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Chopping Saw</a:t>
            </a:r>
            <a:endParaRPr lang="en-SE" sz="1400" b="1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26" name="TextBox 45">
            <a:extLst>
              <a:ext uri="{FF2B5EF4-FFF2-40B4-BE49-F238E27FC236}">
                <a16:creationId xmlns:a16="http://schemas.microsoft.com/office/drawing/2014/main" id="{E3F49C02-ADD4-40AE-9589-0D245EF2B4AE}"/>
              </a:ext>
            </a:extLst>
          </p:cNvPr>
          <p:cNvSpPr txBox="1"/>
          <p:nvPr/>
        </p:nvSpPr>
        <p:spPr>
          <a:xfrm>
            <a:off x="8743026" y="4076166"/>
            <a:ext cx="1114425" cy="52321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Output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Bucket</a:t>
            </a:r>
            <a:endParaRPr lang="en-SE" sz="14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7C48D0CA-FFA3-4E07-A7DE-F037A0F3CFA2}"/>
              </a:ext>
            </a:extLst>
          </p:cNvPr>
          <p:cNvGrpSpPr/>
          <p:nvPr/>
        </p:nvGrpSpPr>
        <p:grpSpPr>
          <a:xfrm>
            <a:off x="150811" y="0"/>
            <a:ext cx="2436812" cy="6858000"/>
            <a:chOff x="150811" y="0"/>
            <a:chExt cx="2436812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861B62E-F555-4E6B-86B8-BC7A9D7937D1}"/>
                </a:ext>
              </a:extLst>
            </p:cNvPr>
            <p:cNvSpPr/>
            <p:nvPr/>
          </p:nvSpPr>
          <p:spPr>
            <a:xfrm>
              <a:off x="457200" y="0"/>
              <a:ext cx="1122361" cy="53292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7"/>
                <a:gd name="f4" fmla="val 3357"/>
                <a:gd name="f5" fmla="val 3330"/>
                <a:gd name="f6" fmla="val 156"/>
                <a:gd name="f7" fmla="val 547"/>
                <a:gd name="f8" fmla="*/ f0 1 707"/>
                <a:gd name="f9" fmla="*/ f1 1 3357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7"/>
                <a:gd name="f16" fmla="*/ f13 1 3357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7" h="3357">
                  <a:moveTo>
                    <a:pt x="f2" y="f5"/>
                  </a:moveTo>
                  <a:lnTo>
                    <a:pt x="f6" y="f4"/>
                  </a:lnTo>
                  <a:lnTo>
                    <a:pt x="f3" y="f2"/>
                  </a:lnTo>
                  <a:lnTo>
                    <a:pt x="f7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30ACEC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A4D46766-7E10-4C0E-8A1A-87E29EADE3D7}"/>
                </a:ext>
              </a:extLst>
            </p:cNvPr>
            <p:cNvSpPr/>
            <p:nvPr/>
          </p:nvSpPr>
          <p:spPr>
            <a:xfrm>
              <a:off x="150811" y="0"/>
              <a:ext cx="1117597" cy="52768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04"/>
                <a:gd name="f4" fmla="val 3324"/>
                <a:gd name="f5" fmla="val 545"/>
                <a:gd name="f6" fmla="val 3300"/>
                <a:gd name="f7" fmla="val 157"/>
                <a:gd name="f8" fmla="*/ f0 1 704"/>
                <a:gd name="f9" fmla="*/ f1 1 3324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704"/>
                <a:gd name="f16" fmla="*/ f13 1 3324"/>
                <a:gd name="f17" fmla="*/ 0 1 f15"/>
                <a:gd name="f18" fmla="*/ f11 1 f15"/>
                <a:gd name="f19" fmla="*/ 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704" h="3324">
                  <a:moveTo>
                    <a:pt x="f3" y="f2"/>
                  </a:moveTo>
                  <a:lnTo>
                    <a:pt x="f5" y="f2"/>
                  </a:lnTo>
                  <a:lnTo>
                    <a:pt x="f2" y="f6"/>
                  </a:lnTo>
                  <a:lnTo>
                    <a:pt x="f7" y="f4"/>
                  </a:lnTo>
                  <a:lnTo>
                    <a:pt x="f3" y="f2"/>
                  </a:lnTo>
                  <a:close/>
                </a:path>
              </a:pathLst>
            </a:custGeom>
            <a:solidFill>
              <a:srgbClr val="595959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FF9753D-1F27-4B48-9CDE-0BA39136044A}"/>
                </a:ext>
              </a:extLst>
            </p:cNvPr>
            <p:cNvSpPr/>
            <p:nvPr/>
          </p:nvSpPr>
          <p:spPr>
            <a:xfrm>
              <a:off x="150811" y="5238753"/>
              <a:ext cx="1228725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74"/>
                <a:gd name="f4" fmla="val 1020"/>
                <a:gd name="f5" fmla="val 740"/>
                <a:gd name="f6" fmla="*/ f0 1 774"/>
                <a:gd name="f7" fmla="*/ f1 1 1020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774"/>
                <a:gd name="f14" fmla="*/ f11 1 1020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774" h="1020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262626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79733053-9F38-46B4-B326-8B327EAD305E}"/>
                </a:ext>
              </a:extLst>
            </p:cNvPr>
            <p:cNvSpPr/>
            <p:nvPr/>
          </p:nvSpPr>
          <p:spPr>
            <a:xfrm>
              <a:off x="457200" y="5291139"/>
              <a:ext cx="1495428" cy="15668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42"/>
                <a:gd name="f4" fmla="val 987"/>
                <a:gd name="f5" fmla="val 909"/>
                <a:gd name="f6" fmla="*/ f0 1 942"/>
                <a:gd name="f7" fmla="*/ f1 1 987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942"/>
                <a:gd name="f14" fmla="*/ f11 1 987"/>
                <a:gd name="f15" fmla="*/ 0 1 f13"/>
                <a:gd name="f16" fmla="*/ f9 1 f13"/>
                <a:gd name="f17" fmla="*/ 0 1 f14"/>
                <a:gd name="f18" fmla="*/ f10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42" h="987">
                  <a:moveTo>
                    <a:pt x="f2" y="f2"/>
                  </a:moveTo>
                  <a:lnTo>
                    <a:pt x="f5" y="f4"/>
                  </a:lnTo>
                  <a:lnTo>
                    <a:pt x="f3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0C5A82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8FA4FECB-77D8-4532-8505-BF8E349045D4}"/>
                </a:ext>
              </a:extLst>
            </p:cNvPr>
            <p:cNvSpPr/>
            <p:nvPr/>
          </p:nvSpPr>
          <p:spPr>
            <a:xfrm>
              <a:off x="457200" y="5286375"/>
              <a:ext cx="2130423" cy="15716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2"/>
                <a:gd name="f4" fmla="val 990"/>
                <a:gd name="f5" fmla="val 3"/>
                <a:gd name="f6" fmla="val 942"/>
                <a:gd name="f7" fmla="val 156"/>
                <a:gd name="f8" fmla="val 27"/>
                <a:gd name="f9" fmla="*/ f0 1 1342"/>
                <a:gd name="f10" fmla="*/ f1 1 99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1342"/>
                <a:gd name="f17" fmla="*/ f14 1 99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342" h="990">
                  <a:moveTo>
                    <a:pt x="f2" y="f5"/>
                  </a:moveTo>
                  <a:lnTo>
                    <a:pt x="f6" y="f4"/>
                  </a:lnTo>
                  <a:lnTo>
                    <a:pt x="f3" y="f4"/>
                  </a:lnTo>
                  <a:lnTo>
                    <a:pt x="f7" y="f8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1287C3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BC834C2B-6F61-4B1F-8552-FF9FAB029F8A}"/>
                </a:ext>
              </a:extLst>
            </p:cNvPr>
            <p:cNvSpPr/>
            <p:nvPr/>
          </p:nvSpPr>
          <p:spPr>
            <a:xfrm>
              <a:off x="150811" y="5238753"/>
              <a:ext cx="1695453" cy="1619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68"/>
                <a:gd name="f4" fmla="val 1020"/>
                <a:gd name="f5" fmla="val 184"/>
                <a:gd name="f6" fmla="val 60"/>
                <a:gd name="f7" fmla="val 154"/>
                <a:gd name="f8" fmla="val 27"/>
                <a:gd name="f9" fmla="val 157"/>
                <a:gd name="f10" fmla="val 24"/>
                <a:gd name="f11" fmla="val 774"/>
                <a:gd name="f12" fmla="*/ f0 1 1068"/>
                <a:gd name="f13" fmla="*/ f1 1 1020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068"/>
                <a:gd name="f20" fmla="*/ f17 1 1020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068" h="1020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8"/>
                  </a:lnTo>
                  <a:lnTo>
                    <a:pt x="f9" y="f10"/>
                  </a:lnTo>
                  <a:lnTo>
                    <a:pt x="f7" y="f10"/>
                  </a:lnTo>
                  <a:lnTo>
                    <a:pt x="f2" y="f2"/>
                  </a:lnTo>
                  <a:lnTo>
                    <a:pt x="f2" y="f2"/>
                  </a:lnTo>
                  <a:lnTo>
                    <a:pt x="f11" y="f4"/>
                  </a:lnTo>
                  <a:lnTo>
                    <a:pt x="f3" y="f4"/>
                  </a:lnTo>
                  <a:close/>
                </a:path>
              </a:pathLst>
            </a:custGeom>
            <a:solidFill>
              <a:srgbClr val="404040"/>
            </a:solidFill>
            <a:ln cap="rnd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" name="Rectangle 18">
            <a:extLst>
              <a:ext uri="{FF2B5EF4-FFF2-40B4-BE49-F238E27FC236}">
                <a16:creationId xmlns:a16="http://schemas.microsoft.com/office/drawing/2014/main" id="{2D37D238-A0FE-48C3-8E8E-7C8DCA8051F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10" name="Content Placeholder 4" descr="Image result for funny haystack">
            <a:extLst>
              <a:ext uri="{FF2B5EF4-FFF2-40B4-BE49-F238E27FC236}">
                <a16:creationId xmlns:a16="http://schemas.microsoft.com/office/drawing/2014/main" id="{F5D2E54C-1C02-4B63-BC1E-61EA165BAA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317434" y="643463"/>
            <a:ext cx="5557137" cy="5571064"/>
          </a:xfrm>
          <a:ln w="38103">
            <a:solidFill>
              <a:srgbClr val="CDD0D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B7A-3669-411C-939C-F28AC0375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4308" y="0"/>
            <a:ext cx="10018715" cy="1752603"/>
          </a:xfrm>
        </p:spPr>
        <p:txBody>
          <a:bodyPr/>
          <a:lstStyle/>
          <a:p>
            <a:pPr lvl="0"/>
            <a:r>
              <a:rPr lang="en-US" dirty="0"/>
              <a:t>The Smart System</a:t>
            </a:r>
            <a:endParaRPr lang="en-SE" dirty="0"/>
          </a:p>
        </p:txBody>
      </p:sp>
      <p:pic>
        <p:nvPicPr>
          <p:cNvPr id="4" name="Smart System">
            <a:hlinkClick r:id="" action="ppaction://media"/>
            <a:extLst>
              <a:ext uri="{FF2B5EF4-FFF2-40B4-BE49-F238E27FC236}">
                <a16:creationId xmlns:a16="http://schemas.microsoft.com/office/drawing/2014/main" id="{2354482D-A81C-488B-A200-663214D2E15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323191"/>
            <a:ext cx="12454921" cy="553480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725</TotalTime>
  <Words>188</Words>
  <Application>Microsoft Office PowerPoint</Application>
  <PresentationFormat>Widescreen</PresentationFormat>
  <Paragraphs>32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Corbel</vt:lpstr>
      <vt:lpstr>Impact</vt:lpstr>
      <vt:lpstr>Wingdings</vt:lpstr>
      <vt:lpstr>Main Event</vt:lpstr>
      <vt:lpstr>Smart Briquetting </vt:lpstr>
      <vt:lpstr>PowerPoint Presentation</vt:lpstr>
      <vt:lpstr>Let’s talk about ‘Briquette’</vt:lpstr>
      <vt:lpstr>Uses of Briquettes</vt:lpstr>
      <vt:lpstr>Why Briquetting?</vt:lpstr>
      <vt:lpstr>How it is done…..</vt:lpstr>
      <vt:lpstr>PowerPoint Presentation</vt:lpstr>
      <vt:lpstr>PowerPoint Presentation</vt:lpstr>
      <vt:lpstr>The Smart System</vt:lpstr>
      <vt:lpstr>System Architecture</vt:lpstr>
      <vt:lpstr>Users access to cockpit !</vt:lpstr>
      <vt:lpstr>Lets make it Armani  </vt:lpstr>
      <vt:lpstr>Lets ask Siri….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Briquetting</dc:title>
  <dc:creator>swain.adyasha@outlook.com</dc:creator>
  <cp:lastModifiedBy>Syed Iqbal</cp:lastModifiedBy>
  <cp:revision>24</cp:revision>
  <dcterms:created xsi:type="dcterms:W3CDTF">2017-11-25T19:32:10Z</dcterms:created>
  <dcterms:modified xsi:type="dcterms:W3CDTF">2017-11-26T09:01:56Z</dcterms:modified>
</cp:coreProperties>
</file>